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56"/>
  </p:notesMasterIdLst>
  <p:sldIdLst>
    <p:sldId id="256" r:id="rId2"/>
    <p:sldId id="257" r:id="rId3"/>
    <p:sldId id="416" r:id="rId4"/>
    <p:sldId id="417" r:id="rId5"/>
    <p:sldId id="418" r:id="rId6"/>
    <p:sldId id="419" r:id="rId7"/>
    <p:sldId id="420" r:id="rId8"/>
    <p:sldId id="435" r:id="rId9"/>
    <p:sldId id="260" r:id="rId10"/>
    <p:sldId id="264" r:id="rId11"/>
    <p:sldId id="267" r:id="rId12"/>
    <p:sldId id="268" r:id="rId13"/>
    <p:sldId id="273" r:id="rId14"/>
    <p:sldId id="274" r:id="rId15"/>
    <p:sldId id="276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422" r:id="rId32"/>
    <p:sldId id="436" r:id="rId33"/>
    <p:sldId id="423" r:id="rId34"/>
    <p:sldId id="424" r:id="rId35"/>
    <p:sldId id="337" r:id="rId36"/>
    <p:sldId id="338" r:id="rId37"/>
    <p:sldId id="339" r:id="rId38"/>
    <p:sldId id="333" r:id="rId39"/>
    <p:sldId id="334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437" r:id="rId51"/>
    <p:sldId id="439" r:id="rId52"/>
    <p:sldId id="438" r:id="rId53"/>
    <p:sldId id="425" r:id="rId54"/>
    <p:sldId id="415" r:id="rId55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6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metrics.ros.org/rosdistro_rosdistro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48.png"/><Relationship Id="rId21" Type="http://schemas.openxmlformats.org/officeDocument/2006/relationships/image" Target="../media/image43.wmf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jpg"/><Relationship Id="rId25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1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50.png"/><Relationship Id="rId15" Type="http://schemas.openxmlformats.org/officeDocument/2006/relationships/image" Target="../media/image60.jpg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55.png"/><Relationship Id="rId19" Type="http://schemas.openxmlformats.org/officeDocument/2006/relationships/image" Target="../media/image42.wmf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4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4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67.png"/><Relationship Id="rId24" Type="http://schemas.openxmlformats.org/officeDocument/2006/relationships/image" Target="../media/image37.png"/><Relationship Id="rId5" Type="http://schemas.openxmlformats.org/officeDocument/2006/relationships/image" Target="../media/image5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87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4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2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0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5.jpg"/><Relationship Id="rId4" Type="http://schemas.openxmlformats.org/officeDocument/2006/relationships/image" Target="../media/image9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jp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9.png"/><Relationship Id="rId4" Type="http://schemas.openxmlformats.org/officeDocument/2006/relationships/image" Target="../media/image12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jpg"/><Relationship Id="rId4" Type="http://schemas.openxmlformats.org/officeDocument/2006/relationships/image" Target="../media/image1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ROS2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2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l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600" y="1581150"/>
            <a:ext cx="6629400" cy="2882332"/>
            <a:chOff x="1109498" y="1105946"/>
            <a:chExt cx="7212965" cy="3312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98" y="1105946"/>
              <a:ext cx="6924999" cy="33119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3775" y="2073808"/>
              <a:ext cx="298469" cy="16234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96200" y="2486241"/>
            <a:ext cx="55880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  <a:p>
            <a:pPr marL="46990">
              <a:lnSpc>
                <a:spcPts val="1664"/>
              </a:lnSpc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10%?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3599" y="1809750"/>
            <a:ext cx="5228047" cy="684297"/>
            <a:chOff x="2265024" y="1377162"/>
            <a:chExt cx="5741670" cy="814705"/>
          </a:xfrm>
        </p:grpSpPr>
        <p:sp>
          <p:nvSpPr>
            <p:cNvPr id="14" name="object 14"/>
            <p:cNvSpPr/>
            <p:nvPr/>
          </p:nvSpPr>
          <p:spPr>
            <a:xfrm>
              <a:off x="7692725" y="18777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099"/>
                  </a:moveTo>
                  <a:lnTo>
                    <a:pt x="7754" y="104024"/>
                  </a:lnTo>
                  <a:lnTo>
                    <a:pt x="29346" y="62271"/>
                  </a:lnTo>
                  <a:lnTo>
                    <a:pt x="62271" y="29346"/>
                  </a:lnTo>
                  <a:lnTo>
                    <a:pt x="104024" y="7754"/>
                  </a:lnTo>
                  <a:lnTo>
                    <a:pt x="152099" y="0"/>
                  </a:lnTo>
                  <a:lnTo>
                    <a:pt x="210305" y="11577"/>
                  </a:lnTo>
                  <a:lnTo>
                    <a:pt x="259650" y="44548"/>
                  </a:lnTo>
                  <a:lnTo>
                    <a:pt x="292621" y="93893"/>
                  </a:lnTo>
                  <a:lnTo>
                    <a:pt x="304199" y="152099"/>
                  </a:lnTo>
                  <a:lnTo>
                    <a:pt x="296445" y="200175"/>
                  </a:lnTo>
                  <a:lnTo>
                    <a:pt x="274853" y="241928"/>
                  </a:lnTo>
                  <a:lnTo>
                    <a:pt x="241928" y="274853"/>
                  </a:lnTo>
                  <a:lnTo>
                    <a:pt x="200175" y="296445"/>
                  </a:lnTo>
                  <a:lnTo>
                    <a:pt x="152099" y="304199"/>
                  </a:lnTo>
                  <a:lnTo>
                    <a:pt x="104024" y="296445"/>
                  </a:lnTo>
                  <a:lnTo>
                    <a:pt x="62271" y="274853"/>
                  </a:lnTo>
                  <a:lnTo>
                    <a:pt x="29346" y="241928"/>
                  </a:lnTo>
                  <a:lnTo>
                    <a:pt x="7754" y="200175"/>
                  </a:lnTo>
                  <a:lnTo>
                    <a:pt x="0" y="1520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5024" y="1381924"/>
              <a:ext cx="1840230" cy="34290"/>
            </a:xfrm>
            <a:custGeom>
              <a:avLst/>
              <a:gdLst/>
              <a:ahLst/>
              <a:cxnLst/>
              <a:rect l="l" t="t" r="r" b="b"/>
              <a:pathLst>
                <a:path w="1840229" h="34290">
                  <a:moveTo>
                    <a:pt x="0" y="0"/>
                  </a:moveTo>
                  <a:lnTo>
                    <a:pt x="1840199" y="0"/>
                  </a:lnTo>
                </a:path>
                <a:path w="1840229" h="34290">
                  <a:moveTo>
                    <a:pt x="0" y="33705"/>
                  </a:moveTo>
                  <a:lnTo>
                    <a:pt x="18401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47801" y="1428750"/>
            <a:ext cx="5791200" cy="3255138"/>
            <a:chOff x="1334575" y="916812"/>
            <a:chExt cx="6515099" cy="404812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5" y="916812"/>
              <a:ext cx="6515099" cy="4048124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578899" y="2431563"/>
              <a:ext cx="83566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50%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789024" y="1305724"/>
              <a:ext cx="1503045" cy="34290"/>
            </a:xfrm>
            <a:custGeom>
              <a:avLst/>
              <a:gdLst/>
              <a:ahLst/>
              <a:cxnLst/>
              <a:rect l="l" t="t" r="r" b="b"/>
              <a:pathLst>
                <a:path w="1503045" h="34290">
                  <a:moveTo>
                    <a:pt x="0" y="0"/>
                  </a:moveTo>
                  <a:lnTo>
                    <a:pt x="1496099" y="2099"/>
                  </a:lnTo>
                </a:path>
                <a:path w="1503045" h="34290">
                  <a:moveTo>
                    <a:pt x="0" y="33705"/>
                  </a:moveTo>
                  <a:lnTo>
                    <a:pt x="1502699" y="3370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4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5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6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76200" y="1092805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2023.03.23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Iron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Irwini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release(LTS, 5+ years support)</a:t>
            </a:r>
          </a:p>
          <a:p>
            <a:r>
              <a:rPr lang="en-US" altLang="ko-KR" sz="1200" dirty="0" smtClean="0"/>
              <a:t>2022.03.23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r>
              <a:rPr lang="en-US" altLang="ko-KR" sz="1200" dirty="0" smtClean="0"/>
              <a:t>2021.03.23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G</a:t>
            </a:r>
            <a:r>
              <a:rPr lang="en-US" altLang="ko-KR" sz="1200" dirty="0" smtClean="0">
                <a:solidFill>
                  <a:srgbClr val="FF0000"/>
                </a:solidFill>
              </a:rPr>
              <a:t>alactic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Geochelone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release(LTS, 5+ years support)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1" y="1657350"/>
            <a:ext cx="7543800" cy="2942444"/>
            <a:chOff x="437487" y="999791"/>
            <a:chExt cx="8343387" cy="375240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1007679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855" y="999791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87" y="1188654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437487" y="1182701"/>
              <a:ext cx="4551045" cy="855344"/>
              <a:chOff x="437487" y="1182701"/>
              <a:chExt cx="4551045" cy="855344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480" y="1433830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2022.03.01 – ROS2 </a:t>
            </a:r>
            <a:r>
              <a:rPr lang="en-US" altLang="ko-KR" sz="1050" dirty="0" smtClean="0">
                <a:solidFill>
                  <a:srgbClr val="FF0000"/>
                </a:solidFill>
              </a:rPr>
              <a:t>Humble Hawksbill </a:t>
            </a:r>
            <a:r>
              <a:rPr lang="en-US" altLang="ko-KR" sz="1050" dirty="0" smtClean="0"/>
              <a:t>release(LTS, 5+ years support)</a:t>
            </a:r>
            <a:endParaRPr lang="ko-KR" alt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65200" y="1414696"/>
            <a:ext cx="228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507769"/>
            <a:ext cx="3417354" cy="19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149" y="1738809"/>
            <a:ext cx="6913651" cy="2966541"/>
          </a:xfrm>
          <a:prstGeom prst="rect">
            <a:avLst/>
          </a:prstGeom>
        </p:spPr>
      </p:pic>
      <p:sp>
        <p:nvSpPr>
          <p:cNvPr id="9" name="제목 38"/>
          <p:cNvSpPr txBox="1">
            <a:spLocks/>
          </p:cNvSpPr>
          <p:nvPr/>
        </p:nvSpPr>
        <p:spPr>
          <a:xfrm>
            <a:off x="6096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9367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2000" y="285750"/>
            <a:ext cx="8229600" cy="436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바인드소프트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85800" y="1276350"/>
            <a:ext cx="7188200" cy="1069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600" b="1" dirty="0">
                <a:latin typeface="Arial"/>
                <a:cs typeface="Arial"/>
              </a:rPr>
              <a:t>New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technologies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language: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C++14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(C++17),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Python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3.5</a:t>
            </a:r>
            <a:endParaRPr sz="16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Arial"/>
                <a:cs typeface="Arial"/>
              </a:rPr>
              <a:t>Latest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technologies:</a:t>
            </a:r>
            <a:endParaRPr sz="1600" dirty="0">
              <a:latin typeface="Arial"/>
              <a:cs typeface="Arial"/>
            </a:endParaRPr>
          </a:p>
          <a:p>
            <a:pPr marL="836294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Arial"/>
                <a:cs typeface="Arial"/>
              </a:rPr>
              <a:t>Zeroconf,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Protocol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Buffers,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ZeroMQ,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Redis,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WebSockets,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DDS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650482"/>
              </p:ext>
            </p:extLst>
          </p:nvPr>
        </p:nvGraphicFramePr>
        <p:xfrm>
          <a:off x="1295400" y="2418885"/>
          <a:ext cx="6172200" cy="23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Bitmap Image" r:id="rId4" imgW="8331120" imgH="3105000" progId="PBrush">
                  <p:embed/>
                </p:oleObj>
              </mc:Choice>
              <mc:Fallback>
                <p:oleObj name="Bitmap Image" r:id="rId4" imgW="8331120" imgH="31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418885"/>
                        <a:ext cx="6172200" cy="230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제목 38"/>
          <p:cNvSpPr txBox="1">
            <a:spLocks/>
          </p:cNvSpPr>
          <p:nvPr/>
        </p:nvSpPr>
        <p:spPr>
          <a:xfrm>
            <a:off x="533400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457200" y="3406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694" y="142875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5334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</a:t>
            </a:r>
            <a:r>
              <a:rPr lang="ko-KR" altLang="en-US" sz="1200" dirty="0" err="1" smtClean="0"/>
              <a:t>빨느</a:t>
            </a:r>
            <a:r>
              <a:rPr lang="ko-KR" altLang="en-US" sz="1200" dirty="0" smtClean="0"/>
              <a:t>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6858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22579" y="1724529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6007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9715" y="4334752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10"/>
              </a:rPr>
              <a:t>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685800" y="1120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94022"/>
              </p:ext>
            </p:extLst>
          </p:nvPr>
        </p:nvGraphicFramePr>
        <p:xfrm>
          <a:off x="1676400" y="2116093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16093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63800" y="336887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21706"/>
              </p:ext>
            </p:extLst>
          </p:nvPr>
        </p:nvGraphicFramePr>
        <p:xfrm>
          <a:off x="1600200" y="2176513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76513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13371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6687" y="1047750"/>
            <a:ext cx="3928057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lang="en-US" sz="140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, </a:t>
            </a:r>
            <a:r>
              <a:rPr lang="ko-KR" altLang="en-US" sz="140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5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7620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3545697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</a:t>
            </a:r>
            <a:r>
              <a:rPr lang="en-US" altLang="ko-KR" sz="5400" dirty="0" smtClean="0">
                <a:latin typeface="+mn-lt"/>
              </a:rPr>
              <a:t>20.04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</a:t>
            </a:r>
            <a:r>
              <a:rPr lang="en-US" altLang="ko-KR" b="1" dirty="0" smtClean="0"/>
              <a:t>foxy</a:t>
            </a:r>
            <a:r>
              <a:rPr lang="en-US" altLang="ko-KR" b="1" dirty="0" smtClean="0"/>
              <a:t>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1646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46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3469497"/>
          </a:xfrm>
        </p:spPr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04800" y="540053"/>
            <a:ext cx="80772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939" y="361950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1. ros2 node info</a:t>
            </a:r>
            <a:r>
              <a:rPr lang="ko-KR" altLang="ko-KR" sz="1600" dirty="0"/>
              <a:t>를 동해서 노드의 정보를 확인하자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2. ros2 topic pub -- rate 1 /turtle1/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geometry_msgs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/Twist “{linear: {x:2.0, y:0.0 z:0.0}, 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angular</a:t>
            </a:r>
            <a:r>
              <a:rPr lang="en-US" altLang="ko-KR" sz="1600" dirty="0"/>
              <a:t>: {x: 0.0, y: 0.0, z:1.8}}” </a:t>
            </a:r>
            <a:r>
              <a:rPr lang="ko-KR" altLang="ko-KR" sz="1600" dirty="0"/>
              <a:t>을 활용하여 다양한 움직임을 만들어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ros2 topic echo 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 </a:t>
            </a:r>
            <a:r>
              <a:rPr lang="ko-KR" altLang="ko-KR" sz="1600" dirty="0"/>
              <a:t>을 통해서 </a:t>
            </a:r>
            <a:r>
              <a:rPr lang="en-US" altLang="ko-KR" sz="1600" dirty="0"/>
              <a:t>topic </a:t>
            </a:r>
            <a:r>
              <a:rPr lang="ko-KR" altLang="ko-KR" sz="1600" dirty="0"/>
              <a:t>의 내용을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4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로 노드와 토픽이 어떻게 연결되어 있는지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5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의</a:t>
            </a:r>
            <a:r>
              <a:rPr lang="en-US" altLang="ko-KR" sz="1600" dirty="0"/>
              <a:t> topic monitor </a:t>
            </a:r>
            <a:r>
              <a:rPr lang="ko-KR" altLang="ko-KR" sz="1600" dirty="0"/>
              <a:t>를 통해서</a:t>
            </a:r>
            <a:r>
              <a:rPr lang="en-US" altLang="ko-KR" sz="1600" dirty="0"/>
              <a:t> topic </a:t>
            </a:r>
            <a:r>
              <a:rPr lang="ko-KR" altLang="ko-KR" sz="1600" dirty="0"/>
              <a:t>의 이름과 타입을 확인해 보고 주고 받는 메시지를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8153400" cy="335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36887"/>
            <a:ext cx="734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r>
              <a:rPr lang="en-US" altLang="ko-KR" sz="6000" dirty="0" smtClean="0">
                <a:latin typeface="+mj-ea"/>
                <a:ea typeface="+mj-ea"/>
              </a:rPr>
              <a:t>-API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85800" y="666750"/>
            <a:ext cx="8229600" cy="43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09600" y="610804"/>
            <a:ext cx="8229600" cy="43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301229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하나의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1713</TotalTime>
  <Words>1698</Words>
  <Application>Microsoft Office PowerPoint</Application>
  <PresentationFormat>화면 슬라이드 쇼(16:9)</PresentationFormat>
  <Paragraphs>365</Paragraphs>
  <Slides>54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HY견고딕</vt:lpstr>
      <vt:lpstr>Gulim</vt:lpstr>
      <vt:lpstr>맑은 고딕</vt:lpstr>
      <vt:lpstr>Arial</vt:lpstr>
      <vt:lpstr>Calibri</vt:lpstr>
      <vt:lpstr>Courier New</vt:lpstr>
      <vt:lpstr>Times New Roman</vt:lpstr>
      <vt:lpstr>Wingdings</vt:lpstr>
      <vt:lpstr>바인드소프트</vt:lpstr>
      <vt:lpstr>Bitmap Image</vt:lpstr>
      <vt:lpstr>ROS2</vt:lpstr>
      <vt:lpstr>강사 소개</vt:lpstr>
      <vt:lpstr>PowerPoint 프레젠테이션</vt:lpstr>
      <vt:lpstr>PowerPoint 프레젠테이션</vt:lpstr>
      <vt:lpstr>PowerPoint 프레젠테이션</vt:lpstr>
      <vt:lpstr>PowerPoint 프레젠테이션</vt:lpstr>
      <vt:lpstr>ROS1 의 문제점</vt:lpstr>
      <vt:lpstr>ROS1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개발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63</cp:revision>
  <dcterms:created xsi:type="dcterms:W3CDTF">2023-01-17T00:02:46Z</dcterms:created>
  <dcterms:modified xsi:type="dcterms:W3CDTF">2023-07-23T05:32:37Z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